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2" r:id="rId3"/>
    <p:sldId id="259" r:id="rId4"/>
    <p:sldId id="263" r:id="rId5"/>
    <p:sldId id="264" r:id="rId6"/>
    <p:sldId id="265" r:id="rId7"/>
    <p:sldId id="266" r:id="rId8"/>
    <p:sldId id="267" r:id="rId9"/>
    <p:sldId id="269" r:id="rId10"/>
    <p:sldId id="261" r:id="rId11"/>
    <p:sldId id="268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yne" panose="020B0604020202020204" charset="0"/>
      <p:regular r:id="rId18"/>
    </p:embeddedFont>
    <p:embeddedFont>
      <p:font typeface="Syne Extra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900"/>
    <a:srgbClr val="9BC718"/>
    <a:srgbClr val="262626"/>
    <a:srgbClr val="A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10"/>
  </p:normalViewPr>
  <p:slideViewPr>
    <p:cSldViewPr snapToGrid="0" snapToObjects="1">
      <p:cViewPr>
        <p:scale>
          <a:sx n="33" d="100"/>
          <a:sy n="33" d="100"/>
        </p:scale>
        <p:origin x="1875" y="1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820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E101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E101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E101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E101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E101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E101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E101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E101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E101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E101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5" Type="http://schemas.openxmlformats.org/officeDocument/2006/relationships/image" Target="../media/image11.png"/><Relationship Id="rId4" Type="http://schemas.microsoft.com/office/2007/relationships/hdphoto" Target="../media/hdphoto5.wdp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9.wdp"/><Relationship Id="rId5" Type="http://schemas.openxmlformats.org/officeDocument/2006/relationships/image" Target="../media/image18.png"/><Relationship Id="rId4" Type="http://schemas.microsoft.com/office/2007/relationships/hdphoto" Target="../media/hdphoto8.wdp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2425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AI-Powered Data Quality Enhancer: HCSIT04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7044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Unleash the full potential of your AI/ML models with DataDome, the AI-powered data quality enhancer. Improve model accuracy and reduce preprocessing time.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05113" y="6679883"/>
            <a:ext cx="14013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324981" y="5310371"/>
            <a:ext cx="3841438" cy="241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by </a:t>
            </a:r>
            <a:r>
              <a:rPr lang="en-US" b="1" dirty="0">
                <a:solidFill>
                  <a:srgbClr val="76B9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CKB</a:t>
            </a:r>
            <a:r>
              <a:rPr lang="en-US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: -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/>
              <a:t>    </a:t>
            </a:r>
            <a:r>
              <a:rPr lang="en-US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</a:rPr>
              <a:t>Nishantak Panigrahi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</a:rPr>
              <a:t>    Prem </a:t>
            </a:r>
            <a:r>
              <a:rPr lang="en-US" b="1" dirty="0" err="1">
                <a:solidFill>
                  <a:srgbClr val="D7E5D8"/>
                </a:solidFill>
                <a:latin typeface="Syne Bold" pitchFamily="34" charset="0"/>
                <a:ea typeface="Syne Bold" pitchFamily="34" charset="-122"/>
              </a:rPr>
              <a:t>Savla</a:t>
            </a:r>
            <a:endParaRPr lang="en-US" b="1" dirty="0">
              <a:solidFill>
                <a:srgbClr val="D7E5D8"/>
              </a:solidFill>
              <a:latin typeface="Syne Bold" pitchFamily="34" charset="0"/>
              <a:ea typeface="Syne Bold" pitchFamily="34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</a:rPr>
              <a:t>    Mayank Singh </a:t>
            </a:r>
            <a:r>
              <a:rPr lang="en-US" b="1" dirty="0" err="1">
                <a:solidFill>
                  <a:srgbClr val="D7E5D8"/>
                </a:solidFill>
                <a:latin typeface="Syne Bold" pitchFamily="34" charset="0"/>
                <a:ea typeface="Syne Bold" pitchFamily="34" charset="-122"/>
              </a:rPr>
              <a:t>Patwal</a:t>
            </a:r>
            <a:endParaRPr lang="en-US" b="1" dirty="0">
              <a:solidFill>
                <a:srgbClr val="D7E5D8"/>
              </a:solidFill>
              <a:latin typeface="Syne Bold" pitchFamily="34" charset="0"/>
              <a:ea typeface="Syne Bold" pitchFamily="34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</a:rPr>
              <a:t>    Punya Jain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</a:rPr>
              <a:t>    </a:t>
            </a:r>
            <a:r>
              <a:rPr lang="en-US" b="1" dirty="0" err="1">
                <a:solidFill>
                  <a:srgbClr val="D7E5D8"/>
                </a:solidFill>
                <a:latin typeface="Syne Bold" pitchFamily="34" charset="0"/>
                <a:ea typeface="Syne Bold" pitchFamily="34" charset="-122"/>
              </a:rPr>
              <a:t>Maitree</a:t>
            </a:r>
            <a:r>
              <a:rPr lang="en-US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</a:rPr>
              <a:t> Patel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594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DataDome vs. Traditional Methods: Speed &amp; Accuracy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031218"/>
            <a:ext cx="7556421" cy="3342322"/>
          </a:xfrm>
          <a:prstGeom prst="roundRect">
            <a:avLst>
              <a:gd name="adj" fmla="val 28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403883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418254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6B9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Feature</a:t>
            </a:r>
            <a:endParaRPr lang="en-US" sz="1750" dirty="0">
              <a:solidFill>
                <a:srgbClr val="76B9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9032438" y="418254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6B9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DataDome</a:t>
            </a:r>
            <a:endParaRPr lang="en-US" sz="1750" dirty="0">
              <a:solidFill>
                <a:srgbClr val="76B90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11545610" y="418254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6B9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Traditional Methods</a:t>
            </a:r>
            <a:endParaRPr lang="en-US" sz="1750" dirty="0">
              <a:solidFill>
                <a:srgbClr val="76B900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6287810" y="4689158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483286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Speed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483286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Automated, fast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483286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Manual, time-consuming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5702379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584608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Accuracy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584608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AI-driven, high precision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584608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Human error, bias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6715601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685931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Scalability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685931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Scalable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685931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Limited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B682383-21AE-44AB-ACE7-A0E0BF8E2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7453" y="7652229"/>
            <a:ext cx="3077004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17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Addressing the SDGs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9944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76B900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338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SDG 9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2430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Industry, Innovation, and Infrastructure. 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9944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76B900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4767501" y="3305295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Smart Infrastructure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67501" y="3743803"/>
            <a:ext cx="3582710" cy="1480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GB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Promotes efficient data infrastructure for industries, reducing computational resources and  building a sustainable future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7330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76B900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631003"/>
            <a:ext cx="41067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 for Data Quality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09084"/>
            <a:ext cx="7087553" cy="856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GB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high-quality datasets empower industries to innovate faster and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GB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more effectively using resilient, future-proof data systems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3992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76B9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Duplicates</a:t>
            </a:r>
            <a:endParaRPr lang="en-US" sz="2200" dirty="0">
              <a:solidFill>
                <a:srgbClr val="76B90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574024"/>
            <a:ext cx="2845594" cy="1177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Redundant data increases storage, computational time and skews analysis.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30886" y="399288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76B9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Missing</a:t>
            </a: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</a:t>
            </a:r>
            <a:r>
              <a:rPr lang="en-US" sz="2200" b="1" dirty="0">
                <a:solidFill>
                  <a:srgbClr val="76B9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Values</a:t>
            </a:r>
            <a:endParaRPr lang="en-US" sz="2200" dirty="0">
              <a:solidFill>
                <a:srgbClr val="76B90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230886" y="4511516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Incomplete data introduces bias and inaccurate predictions.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12522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76B9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Outliers</a:t>
            </a:r>
            <a:endParaRPr lang="en-US" sz="2200" dirty="0">
              <a:solidFill>
                <a:srgbClr val="76B90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7767282" y="4471511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Extreme values distort statistical analysis, underfitting models.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983158" y="3815715"/>
            <a:ext cx="284559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76B900"/>
                </a:solidFill>
                <a:latin typeface="Syne Extra Bold" pitchFamily="34" charset="0"/>
              </a:rPr>
              <a:t>Datatype</a:t>
            </a:r>
            <a:r>
              <a:rPr lang="en-US" sz="2200" b="1" dirty="0">
                <a:solidFill>
                  <a:srgbClr val="76B9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Inconsistencies</a:t>
            </a:r>
            <a:endParaRPr lang="en-US" sz="2200" dirty="0">
              <a:solidFill>
                <a:srgbClr val="76B900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10937918" y="457402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Incorrect data types create processing bottlenecks, and errors</a:t>
            </a:r>
            <a:endParaRPr lang="en-US" sz="1750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958E1300-7E6E-4BA8-A0A2-B9B87AEDEC77}"/>
              </a:ext>
            </a:extLst>
          </p:cNvPr>
          <p:cNvSpPr/>
          <p:nvPr/>
        </p:nvSpPr>
        <p:spPr>
          <a:xfrm>
            <a:off x="793790" y="190797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The Data Quality Crisis: Why Your Models Are Suffering</a:t>
            </a:r>
            <a:endParaRPr lang="en-US" sz="44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3973F1-E3AA-446A-BE5D-48709C016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396" y="7681726"/>
            <a:ext cx="3077004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268" y="817245"/>
            <a:ext cx="7820263" cy="1772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How DataDome Works: AI-Driven Detection &amp; Correction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8268" y="2873573"/>
            <a:ext cx="945475" cy="11346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77351" y="3062645"/>
            <a:ext cx="2564606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Profiling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377351" y="3471505"/>
            <a:ext cx="65911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Comprehensive data assessment.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8268" y="4008239"/>
            <a:ext cx="945475" cy="11346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77351" y="4197310"/>
            <a:ext cx="3641765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Anomaly Detection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377351" y="4606171"/>
            <a:ext cx="65911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Identify schema inconsistencies and outliers.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8268" y="5142905"/>
            <a:ext cx="945475" cy="11346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77351" y="5331976"/>
            <a:ext cx="3886676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Intelligent Correction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377351" y="5740837"/>
            <a:ext cx="65911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Automated data refinement.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8268" y="6277570"/>
            <a:ext cx="945475" cy="113466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77351" y="6466642"/>
            <a:ext cx="236386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</a:rPr>
              <a:t>Diversification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377351" y="6875502"/>
            <a:ext cx="65911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Ensure data diversity by extending datasets.</a:t>
            </a:r>
            <a:endParaRPr lang="en-US" sz="14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B67D80-623F-494E-8EE2-7795239B6E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47453" y="7652229"/>
            <a:ext cx="3077004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4022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Duplicate Detection and Removal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790" y="3306723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1"/>
          <p:cNvSpPr/>
          <p:nvPr/>
        </p:nvSpPr>
        <p:spPr>
          <a:xfrm>
            <a:off x="2268022" y="3533537"/>
            <a:ext cx="3032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MD5 Hashing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402395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Generates unique fingerprints for each row.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790" y="4667607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894421"/>
            <a:ext cx="3555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Time Efficiency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38484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Reduces storage requirements and processing time.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790" y="602849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255306"/>
            <a:ext cx="30774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Integrity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745724"/>
            <a:ext cx="9198849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Removal of exact duplicates, even those with different formatting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or difference whitespaces.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37A12E-1461-451E-ABED-2E6481BEC9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47453" y="7652229"/>
            <a:ext cx="3077004" cy="476316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9A6757B-E512-41EB-A1C6-FE8AECA83550}"/>
              </a:ext>
            </a:extLst>
          </p:cNvPr>
          <p:cNvSpPr/>
          <p:nvPr/>
        </p:nvSpPr>
        <p:spPr>
          <a:xfrm rot="15337555">
            <a:off x="7300351" y="-4627022"/>
            <a:ext cx="11371209" cy="10065764"/>
          </a:xfrm>
          <a:prstGeom prst="triangle">
            <a:avLst/>
          </a:prstGeom>
          <a:solidFill>
            <a:srgbClr val="9BC7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068EFBE8-9348-44ED-8EFA-9B7CCF3FED9E}"/>
              </a:ext>
            </a:extLst>
          </p:cNvPr>
          <p:cNvSpPr/>
          <p:nvPr/>
        </p:nvSpPr>
        <p:spPr>
          <a:xfrm rot="15337555">
            <a:off x="9127673" y="-2066322"/>
            <a:ext cx="11371209" cy="10065764"/>
          </a:xfrm>
          <a:prstGeom prst="triangle">
            <a:avLst/>
          </a:prstGeom>
          <a:solidFill>
            <a:srgbClr val="9BC718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6950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Handling Missing Values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528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246602"/>
            <a:ext cx="229195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KNN Imputation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182987"/>
            <a:ext cx="2291953" cy="2702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Infers numerical missing data based on nearest neighbors to provide a social network type validation to the filled value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904" y="345281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246602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 Imputation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544568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Imputes categorical missing values with the mode.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138" y="345281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246602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Skewness Analysis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5309592"/>
            <a:ext cx="25753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For small missing values (below 5%)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applies mean/median imputation based on data skew.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DB445E-EA9A-4204-9B5F-7BA69D6B6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7453" y="7652229"/>
            <a:ext cx="3077004" cy="4763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14DD02-F2DB-4744-8EBD-D243C7F936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159"/>
          <a:stretch/>
        </p:blipFill>
        <p:spPr>
          <a:xfrm>
            <a:off x="9397507" y="0"/>
            <a:ext cx="512695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Outlier Detection and Removal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623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PCA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464821" y="4949070"/>
            <a:ext cx="4341018" cy="857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GB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highlight the most important variance in 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en-GB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dataset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66065" y="4548783"/>
            <a:ext cx="150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32180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DBSCAN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619680"/>
            <a:ext cx="4734403" cy="115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Detects and removes outliers </a:t>
            </a:r>
            <a:r>
              <a:rPr lang="en-GB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 the PCA-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reduced data,  ensuring that only genuine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anomalies are removed.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8364" y="2767845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97810" y="3597712"/>
            <a:ext cx="2843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727741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Preservation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6156722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Removes outliers without sacrificing data.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8363" y="2767844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14655" y="6323886"/>
            <a:ext cx="29896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A9E23D-6B37-4A0C-A8B0-F1DF38FD00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47453" y="7652229"/>
            <a:ext cx="3077004" cy="4763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A8EF23-DF34-4D0A-8AEB-07DD9B4477AD}"/>
              </a:ext>
            </a:extLst>
          </p:cNvPr>
          <p:cNvSpPr txBox="1"/>
          <p:nvPr/>
        </p:nvSpPr>
        <p:spPr>
          <a:xfrm>
            <a:off x="182761" y="1736966"/>
            <a:ext cx="4905137" cy="804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>
              <a:lnSpc>
                <a:spcPts val="2850"/>
              </a:lnSpc>
            </a:pPr>
            <a:r>
              <a:rPr lang="en-GB" sz="1750" dirty="0">
                <a:solidFill>
                  <a:srgbClr val="D7E5D8"/>
                </a:solidFill>
                <a:latin typeface="Syne" pitchFamily="34" charset="0"/>
              </a:rPr>
              <a:t>Enhances model generalization by preventing outliers from distorting predictions.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0099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Datatype Validation and Normalization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5798224" y="30730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76B900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963363" y="3158013"/>
            <a:ext cx="1800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535340" y="307300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76B9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Automatic Inference</a:t>
            </a:r>
            <a:endParaRPr lang="en-US" sz="2200" dirty="0">
              <a:solidFill>
                <a:srgbClr val="76B9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6535340" y="3900725"/>
            <a:ext cx="3239095" cy="1291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Ensures proper column typing, </a:t>
            </a:r>
            <a:r>
              <a:rPr lang="en-GB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recognizing categorical and numeric types and parsing datetime fields correctly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774911" y="31127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76B900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859445" y="3197781"/>
            <a:ext cx="34123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512027" y="3781902"/>
            <a:ext cx="3877269" cy="608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Ensures uniform dates and sanitizes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numerics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750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C7FA4BAF-D377-4CB7-AEBA-DFCCCA2CA1E0}"/>
              </a:ext>
            </a:extLst>
          </p:cNvPr>
          <p:cNvSpPr/>
          <p:nvPr/>
        </p:nvSpPr>
        <p:spPr>
          <a:xfrm>
            <a:off x="10512027" y="3183732"/>
            <a:ext cx="5306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76B9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Consistency in Formats</a:t>
            </a:r>
            <a:endParaRPr lang="en-US" sz="2200" dirty="0">
              <a:solidFill>
                <a:srgbClr val="76B900"/>
              </a:solidFill>
            </a:endParaRPr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2DC4ACED-DAD0-4FC0-88A3-7D112103B065}"/>
              </a:ext>
            </a:extLst>
          </p:cNvPr>
          <p:cNvSpPr/>
          <p:nvPr/>
        </p:nvSpPr>
        <p:spPr>
          <a:xfrm>
            <a:off x="5943239" y="63284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76B900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E64AD499-8650-4A75-9504-F4C28A255C86}"/>
              </a:ext>
            </a:extLst>
          </p:cNvPr>
          <p:cNvSpPr/>
          <p:nvPr/>
        </p:nvSpPr>
        <p:spPr>
          <a:xfrm>
            <a:off x="6027773" y="6413421"/>
            <a:ext cx="34123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CA5D3A26-3A2E-4312-B958-62FD740FEA69}"/>
              </a:ext>
            </a:extLst>
          </p:cNvPr>
          <p:cNvSpPr/>
          <p:nvPr/>
        </p:nvSpPr>
        <p:spPr>
          <a:xfrm>
            <a:off x="6680355" y="6997542"/>
            <a:ext cx="7156256" cy="805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Automatically applies data transforms like One Hot Encoding, Scaling to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save time and efforts </a:t>
            </a:r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9996491E-2331-4887-B583-DB114934D8F2}"/>
              </a:ext>
            </a:extLst>
          </p:cNvPr>
          <p:cNvSpPr/>
          <p:nvPr/>
        </p:nvSpPr>
        <p:spPr>
          <a:xfrm>
            <a:off x="6680355" y="6399372"/>
            <a:ext cx="5306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76B9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Automated Transforms</a:t>
            </a:r>
            <a:endParaRPr lang="en-US" sz="2200" dirty="0">
              <a:solidFill>
                <a:srgbClr val="76B9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80AB3D7-7EAB-42CB-9BAD-F0240A0DD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7453" y="7652229"/>
            <a:ext cx="3077004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942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Additional Innovations (In Progress)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3160752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65581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76B900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4159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76B900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43940" y="3500914"/>
            <a:ext cx="180023" cy="340281"/>
          </a:xfrm>
          <a:prstGeom prst="rect">
            <a:avLst/>
          </a:prstGeom>
          <a:solidFill>
            <a:srgbClr val="76B900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127001"/>
            <a:ext cx="6861573" cy="814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CTGAN to improve data diversity, scarcity,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model generalization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868311"/>
            <a:ext cx="7404020" cy="907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Generate realistic synthetic data to diversify the dataset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while maintaining global structure and avoiding excessive local patterns.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518957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76B900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9496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76B900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3335" y="5034677"/>
            <a:ext cx="341233" cy="340281"/>
          </a:xfrm>
          <a:prstGeom prst="rect">
            <a:avLst/>
          </a:prstGeom>
          <a:solidFill>
            <a:srgbClr val="76B900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921329"/>
            <a:ext cx="38897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CNN for Image Dataset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5204817"/>
            <a:ext cx="6206252" cy="907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Improve image dataset handling by automating </a:t>
            </a:r>
            <a:r>
              <a:rPr lang="en-GB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preprocessing</a:t>
            </a:r>
            <a:r>
              <a:rPr lang="en-GB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steps such as resizing, scaling, and augmentation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72334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76B900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64834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76B900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54405" y="6568440"/>
            <a:ext cx="358973" cy="340281"/>
          </a:xfrm>
          <a:prstGeom prst="rect">
            <a:avLst/>
          </a:prstGeom>
          <a:solidFill>
            <a:srgbClr val="76B900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6455093"/>
            <a:ext cx="6549152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NLP for more contextually aware dataset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908721"/>
            <a:ext cx="6815852" cy="907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Handle textual columns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Identify outliers or rule-based constraints based on column names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FB8D914-30DD-4F98-9F42-976CEA739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453" y="7652229"/>
            <a:ext cx="3077004" cy="476316"/>
          </a:xfrm>
          <a:prstGeom prst="rect">
            <a:avLst/>
          </a:prstGeom>
        </p:spPr>
      </p:pic>
      <p:sp>
        <p:nvSpPr>
          <p:cNvPr id="2" name="Chord 1">
            <a:extLst>
              <a:ext uri="{FF2B5EF4-FFF2-40B4-BE49-F238E27FC236}">
                <a16:creationId xmlns:a16="http://schemas.microsoft.com/office/drawing/2014/main" id="{2CF08EDB-7FB5-484D-B093-903C98FC0E06}"/>
              </a:ext>
            </a:extLst>
          </p:cNvPr>
          <p:cNvSpPr/>
          <p:nvPr/>
        </p:nvSpPr>
        <p:spPr>
          <a:xfrm rot="1230459">
            <a:off x="11300587" y="126741"/>
            <a:ext cx="10479428" cy="8390393"/>
          </a:xfrm>
          <a:prstGeom prst="chord">
            <a:avLst>
              <a:gd name="adj1" fmla="val 2774661"/>
              <a:gd name="adj2" fmla="val 16200000"/>
            </a:avLst>
          </a:prstGeom>
          <a:solidFill>
            <a:srgbClr val="76B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127626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Why This is the Best Solution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76B900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048953"/>
            <a:ext cx="150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43373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Optimal Algorithms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43373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Efficient, minimizes overhead.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76B900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76B900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469249"/>
            <a:ext cx="2843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56833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Comprehensive Cleaning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56833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Covers all aspects of data quality.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76B900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76B900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889546"/>
            <a:ext cx="29896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5786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Generalized and Scalable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0162" cy="860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Allows non-experts to access clean datasets quickly and easily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balancing both convenience and accuracy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CF0E1D-5CC2-4AD5-9B0C-B7233C23C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453" y="7652229"/>
            <a:ext cx="3077004" cy="4763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549</Words>
  <Application>Microsoft Office PowerPoint</Application>
  <PresentationFormat>Custom</PresentationFormat>
  <Paragraphs>125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Syne Medium</vt:lpstr>
      <vt:lpstr>Syne Bold</vt:lpstr>
      <vt:lpstr>Syne Extra Bold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Nishantak Panigrahi</cp:lastModifiedBy>
  <cp:revision>17</cp:revision>
  <dcterms:created xsi:type="dcterms:W3CDTF">2025-02-08T06:52:58Z</dcterms:created>
  <dcterms:modified xsi:type="dcterms:W3CDTF">2025-02-08T09:08:05Z</dcterms:modified>
</cp:coreProperties>
</file>